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fntdata" ContentType="application/x-fontdata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notesSlides/notesSlide1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ream Avenue" panose="020B0604020202020204" charset="0"/>
      <p:regular r:id="rId15"/>
    </p:embeddedFont>
    <p:embeddedFont>
      <p:font typeface="Lora" pitchFamily="2" charset="0"/>
      <p:regular r:id="rId16"/>
    </p:embeddedFont>
    <p:embeddedFont>
      <p:font typeface="Lora Bold Italics" panose="020B0604020202020204" charset="0"/>
      <p:regular r:id="rId17"/>
    </p:embeddedFont>
    <p:embeddedFont>
      <p:font typeface="TAN Pearl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font" Target="/ppt/fonts/font3.fntdata" Id="rId13" /><Relationship Type="http://schemas.openxmlformats.org/officeDocument/2006/relationships/font" Target="/ppt/fonts/font8.fntdata" Id="rId18" /><Relationship Type="http://schemas.openxmlformats.org/officeDocument/2006/relationships/slide" Target="/ppt/slides/slide2.xml" Id="rId3" /><Relationship Type="http://schemas.openxmlformats.org/officeDocument/2006/relationships/theme" Target="/ppt/theme/theme1.xml" Id="rId21" /><Relationship Type="http://schemas.openxmlformats.org/officeDocument/2006/relationships/slide" Target="/ppt/slides/slide6.xml" Id="rId7" /><Relationship Type="http://schemas.openxmlformats.org/officeDocument/2006/relationships/font" Target="/ppt/fonts/font2.fntdata" Id="rId12" /><Relationship Type="http://schemas.openxmlformats.org/officeDocument/2006/relationships/font" Target="/ppt/fonts/font7.fntdata" Id="rId17" /><Relationship Type="http://schemas.openxmlformats.org/officeDocument/2006/relationships/slide" Target="/ppt/slides/slide1.xml" Id="rId2" /><Relationship Type="http://schemas.openxmlformats.org/officeDocument/2006/relationships/font" Target="/ppt/fonts/font6.fntdata" Id="rId16" /><Relationship Type="http://schemas.openxmlformats.org/officeDocument/2006/relationships/viewProps" Target="/ppt/viewProps.xml" Id="rId20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font" Target="/ppt/fonts/font1.fntdata" Id="rId11" /><Relationship Type="http://schemas.openxmlformats.org/officeDocument/2006/relationships/slide" Target="/ppt/slides/slide4.xml" Id="rId5" /><Relationship Type="http://schemas.openxmlformats.org/officeDocument/2006/relationships/font" Target="/ppt/fonts/font5.fntdata" Id="rId15" /><Relationship Type="http://schemas.openxmlformats.org/officeDocument/2006/relationships/notesMaster" Target="/ppt/notesMasters/notesMaster1.xml" Id="rId10" /><Relationship Type="http://schemas.openxmlformats.org/officeDocument/2006/relationships/presProps" Target="/ppt/presProps.xml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font" Target="/ppt/fonts/font4.fntdata" Id="rId14" /><Relationship Type="http://schemas.openxmlformats.org/officeDocument/2006/relationships/tableStyles" Target="/ppt/tableStyles.xml" Id="rId22" /></Relationships>
</file>

<file path=ppt/media/image1.png>
</file>

<file path=ppt/media/image2.png>
</file>

<file path=ppt/media/image3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903F1-B7A1-4F0B-B9A9-904A5660141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42D5F-D7D8-456E-813A-234282B27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13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42D5F-D7D8-456E-813A-234282B27B4C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8351286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Layout" Target="/ppt/slideLayouts/slideLayout1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2.png" Id="rId2" /><Relationship Type="http://schemas.openxmlformats.org/officeDocument/2006/relationships/slideLayout" Target="/ppt/slideLayouts/slideLayout1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3" /><Relationship Type="http://schemas.openxmlformats.org/officeDocument/2006/relationships/image" Target="/ppt/media/image3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1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77281" y="0"/>
            <a:ext cx="3088591" cy="10287000"/>
            <a:chOff x="0" y="0"/>
            <a:chExt cx="81345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267200" y="3052762"/>
            <a:ext cx="11715564" cy="1548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50"/>
              </a:lnSpc>
            </a:pPr>
            <a:r>
              <a:rPr lang="en-US" sz="8000" b="1" spc="392" dirty="0">
                <a:solidFill>
                  <a:srgbClr val="000000"/>
                </a:solidFill>
                <a:latin typeface="Dream Avenue"/>
                <a:ea typeface="Dream Avenue"/>
                <a:cs typeface="Dream Avenue"/>
                <a:sym typeface="Dream Avenue"/>
              </a:rPr>
              <a:t>CYTOAUTOCLUSTER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325600" y="7429500"/>
            <a:ext cx="662759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64"/>
              </a:lnSpc>
              <a:spcBef>
                <a:spcPct val="0"/>
              </a:spcBef>
            </a:pPr>
            <a:r>
              <a:rPr lang="en-US" sz="4800" u="none" strike="noStrike" dirty="0">
                <a:solidFill>
                  <a:srgbClr val="010101"/>
                </a:solidFill>
                <a:latin typeface="Lora"/>
                <a:ea typeface="Lora"/>
                <a:cs typeface="Lora"/>
                <a:sym typeface="Lora"/>
              </a:rPr>
              <a:t> -  AKASH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352800" y="1028700"/>
            <a:ext cx="6546798" cy="127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50"/>
              </a:lnSpc>
              <a:spcBef>
                <a:spcPct val="0"/>
              </a:spcBef>
            </a:pPr>
            <a:r>
              <a:rPr lang="en-US" sz="7393" b="1" u="none" strike="noStrike" spc="96" dirty="0">
                <a:solidFill>
                  <a:srgbClr val="000000"/>
                </a:solidFill>
                <a:latin typeface="Dream Avenue" panose="020B0604020202020204" charset="0"/>
                <a:ea typeface="Dream Avenue"/>
                <a:cs typeface="Dream Avenue"/>
                <a:sym typeface="Dream Avenue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43200" y="3467100"/>
            <a:ext cx="12192000" cy="4710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i="0" dirty="0" err="1">
                <a:effectLst/>
                <a:latin typeface="Lora "/>
              </a:rPr>
              <a:t>CytoAutoCluster</a:t>
            </a:r>
            <a:r>
              <a:rPr lang="en-US" sz="3600" i="0" dirty="0">
                <a:effectLst/>
                <a:latin typeface="Lora "/>
              </a:rPr>
              <a:t> is an innovative solution designed to enhance the analysis of high-dimensional cytometry data by clustering cells based on unique, identifiable characteristics.</a:t>
            </a: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3600" i="1" dirty="0">
              <a:latin typeface="Lora "/>
              <a:ea typeface="Lora Bold Italics"/>
              <a:cs typeface="Lora Bold Italics"/>
              <a:sym typeface="Lora Bold Italics"/>
            </a:endParaRP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b="0" i="0" dirty="0">
                <a:effectLst/>
                <a:latin typeface="Lora" pitchFamily="2" charset="0"/>
              </a:rPr>
              <a:t>Leveraging semi-supervised learning techniques, it integrates both labeled and unlabeled data to improve clustering accuracy and computational efficiency. </a:t>
            </a:r>
            <a:endParaRPr lang="en-US" sz="3600" i="1" u="none" strike="noStrike" dirty="0">
              <a:latin typeface="Lora" pitchFamily="2" charset="0"/>
              <a:ea typeface="Lora Bold Italics"/>
              <a:cs typeface="Lora Bold Italics"/>
              <a:sym typeface="Lora Bold Italics"/>
            </a:endParaRP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3600" b="1" i="1" u="none" strike="noStrike" dirty="0">
              <a:solidFill>
                <a:srgbClr val="010101"/>
              </a:solidFill>
              <a:latin typeface="Lora Bold Italics"/>
              <a:ea typeface="Lora Bold Italics"/>
              <a:cs typeface="Lora Bold Italics"/>
              <a:sym typeface="Lora Bold Italics"/>
            </a:endParaRPr>
          </a:p>
          <a:p>
            <a:pPr marL="457200" lvl="0" indent="-4572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617" b="1" i="1" u="none" strike="noStrike" dirty="0">
              <a:solidFill>
                <a:srgbClr val="010101"/>
              </a:solidFill>
              <a:latin typeface="Lora Bold Italics"/>
              <a:ea typeface="Lora Bold Italics"/>
              <a:cs typeface="Lora Bold Italics"/>
              <a:sym typeface="Lora Bold Italic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-877281" y="0"/>
            <a:ext cx="3088591" cy="10287000"/>
            <a:chOff x="0" y="0"/>
            <a:chExt cx="813456" cy="270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2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524000" y="1104900"/>
            <a:ext cx="10021987" cy="135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0595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000000"/>
                </a:solidFill>
                <a:latin typeface="Dream Avenue" panose="020B0604020202020204" charset="0"/>
                <a:ea typeface="TAN Pearl"/>
                <a:cs typeface="TAN Pearl"/>
                <a:sym typeface="TAN Pearl"/>
              </a:rPr>
              <a:t>Techniques Used</a:t>
            </a: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D87E3786-C159-4F3F-8231-CFC1B7CEC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250169"/>
            <a:ext cx="15555822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ora "/>
              </a:rPr>
              <a:t>The Levine_32dim dataset, sourced from Levine et al. (2015), comprises 265,627 cells characterized by 32 markers. Of these, 39% (104,184 cells) are manually labeled into 14 clusters, while the remaining 61% (161,443 cells) are unlabeled.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400" dirty="0">
              <a:latin typeface="Lora 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400" dirty="0">
              <a:latin typeface="Lora 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ora "/>
              </a:rPr>
              <a:t>A correlation matrix in machine learning is used to visualize and identify the relationships between different features in a dataset, allowing data scientists to understand which variables are highly correlated with each other.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400" dirty="0">
              <a:latin typeface="Lora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400" dirty="0">
              <a:latin typeface="Lora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2400" dirty="0">
                <a:latin typeface="Lora" pitchFamily="2" charset="0"/>
              </a:rPr>
              <a:t>Skewness and kurtosis is a statistical measure that helps determine how asymmetric a distribution and it will help to find the outliers in the dataset</a:t>
            </a:r>
            <a:endParaRPr lang="en-US" altLang="en-US" sz="2400" dirty="0">
              <a:latin typeface="Lora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ora 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0864B5F-FD88-480B-834A-6EF90E02C6DC}"/>
              </a:ext>
            </a:extLst>
          </p:cNvPr>
          <p:cNvSpPr txBox="1"/>
          <p:nvPr/>
        </p:nvSpPr>
        <p:spPr>
          <a:xfrm>
            <a:off x="1362075" y="2781300"/>
            <a:ext cx="861060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0" dirty="0">
                <a:solidFill>
                  <a:srgbClr val="001D35"/>
                </a:solidFill>
                <a:effectLst/>
                <a:latin typeface="Lora "/>
              </a:rPr>
              <a:t> T-SNE and PCA :</a:t>
            </a:r>
            <a:endParaRPr lang="en-US" sz="3600" dirty="0">
              <a:solidFill>
                <a:srgbClr val="001D35"/>
              </a:solidFill>
              <a:latin typeface="Lora "/>
            </a:endParaRPr>
          </a:p>
          <a:p>
            <a:endParaRPr lang="en-US" sz="2800" b="0" i="0" dirty="0">
              <a:solidFill>
                <a:srgbClr val="001D35"/>
              </a:solidFill>
              <a:effectLst/>
              <a:latin typeface="Lora 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Lora "/>
              </a:rPr>
              <a:t>These used </a:t>
            </a:r>
            <a:r>
              <a:rPr lang="en-US" sz="2800" dirty="0">
                <a:latin typeface="Lora "/>
              </a:rPr>
              <a:t>primarily for dimensionality reduction</a:t>
            </a:r>
            <a:r>
              <a:rPr lang="en-US" sz="2800" b="0" i="0" dirty="0">
                <a:effectLst/>
                <a:latin typeface="Lora "/>
              </a:rPr>
              <a:t>, which means transforming complex, high-dimensional data into a lower-dimensional space, making it easier to visualize and analyze patterns within the data.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001D35"/>
              </a:solidFill>
              <a:latin typeface="Lora 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Clusters represent groups of data points that share similar characteristics or patterns. A well clustered output represents they are well-separated in the feature space with minimal overlap</a:t>
            </a:r>
          </a:p>
          <a:p>
            <a:endParaRPr lang="en-US" sz="2800" b="0" i="0" dirty="0">
              <a:solidFill>
                <a:srgbClr val="001D35"/>
              </a:solidFill>
              <a:effectLst/>
              <a:latin typeface="Lora "/>
            </a:endParaRPr>
          </a:p>
          <a:p>
            <a:endParaRPr lang="en-US" sz="2800" dirty="0">
              <a:solidFill>
                <a:srgbClr val="001D35"/>
              </a:solidFill>
              <a:latin typeface="Lora "/>
            </a:endParaRPr>
          </a:p>
          <a:p>
            <a:endParaRPr lang="en-IN" sz="2800" dirty="0">
              <a:latin typeface="Lora 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20F42-436D-42F4-B395-08B462DC83A4}"/>
              </a:ext>
            </a:extLst>
          </p:cNvPr>
          <p:cNvSpPr txBox="1"/>
          <p:nvPr/>
        </p:nvSpPr>
        <p:spPr>
          <a:xfrm>
            <a:off x="1352550" y="1104900"/>
            <a:ext cx="109918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latin typeface="Dream Avenue" panose="020B0604020202020204" charset="0"/>
              </a:rPr>
              <a:t>Dimensionality reduction</a:t>
            </a:r>
            <a:r>
              <a:rPr lang="en-IN" sz="6600" b="1" i="0" dirty="0">
                <a:solidFill>
                  <a:srgbClr val="001D35"/>
                </a:solidFill>
                <a:effectLst/>
                <a:latin typeface="Dream Avenue" panose="020B0604020202020204" charset="0"/>
              </a:rPr>
              <a:t> </a:t>
            </a:r>
            <a:endParaRPr lang="en-IN" sz="6600" b="1" dirty="0">
              <a:latin typeface="Dream Avenue" panose="020B060402020202020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FE23286-75C6-4F38-A5DF-25F108874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2171700"/>
            <a:ext cx="7091069" cy="62315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156D3F-318D-4D29-8F75-5437A2FE02B9}"/>
              </a:ext>
            </a:extLst>
          </p:cNvPr>
          <p:cNvSpPr txBox="1"/>
          <p:nvPr/>
        </p:nvSpPr>
        <p:spPr>
          <a:xfrm>
            <a:off x="11734800" y="8495823"/>
            <a:ext cx="5334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 : T-SNE output before encoder model</a:t>
            </a:r>
            <a:endParaRPr lang="en-IN" sz="2400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2"/>
          <p:cNvSpPr txBox="1"/>
          <p:nvPr/>
        </p:nvSpPr>
        <p:spPr>
          <a:xfrm>
            <a:off x="762000" y="967681"/>
            <a:ext cx="163068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350"/>
              </a:lnSpc>
              <a:spcBef>
                <a:spcPct val="0"/>
              </a:spcBef>
            </a:pPr>
            <a:r>
              <a:rPr lang="en" sz="6000" b="1" dirty="0">
                <a:latin typeface="Dream Avenue" panose="020B0604020202020204" charset="0"/>
                <a:ea typeface="Times New Roman"/>
                <a:cs typeface="Times New Roman"/>
                <a:sym typeface="Times New Roman"/>
              </a:rPr>
              <a:t>Model Architecture and Implementation</a:t>
            </a:r>
            <a:endParaRPr lang="en-US" sz="5400" spc="96" dirty="0">
              <a:solidFill>
                <a:srgbClr val="000000"/>
              </a:solidFill>
              <a:latin typeface="Dream Avenue" panose="020B0604020202020204" charset="0"/>
              <a:ea typeface="Dream Avenue"/>
              <a:cs typeface="Dream Avenue"/>
              <a:sym typeface="Dream Avenue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7A254B-04E9-4B57-A9B9-04FC05BE86D7}"/>
              </a:ext>
            </a:extLst>
          </p:cNvPr>
          <p:cNvSpPr txBox="1"/>
          <p:nvPr/>
        </p:nvSpPr>
        <p:spPr>
          <a:xfrm>
            <a:off x="1066800" y="3009900"/>
            <a:ext cx="1446847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Lora" pitchFamily="2" charset="0"/>
              </a:rPr>
              <a:t>Encoder model </a:t>
            </a:r>
            <a:r>
              <a:rPr lang="en-US" sz="3200" dirty="0">
                <a:latin typeface="Lora" pitchFamily="2" charset="0"/>
              </a:rPr>
              <a:t>: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Lora" pitchFamily="2" charset="0"/>
              </a:rPr>
              <a:t>It is a S</a:t>
            </a:r>
            <a:r>
              <a:rPr lang="en-US" sz="3200" b="0" i="0" dirty="0">
                <a:effectLst/>
                <a:latin typeface="Lora" pitchFamily="2" charset="0"/>
              </a:rPr>
              <a:t>elf-supervised learning approach used for dimensionality reduction and feature extraction. The encoder's output is then used as input to a separate classification model that is trained on the labeled data. </a:t>
            </a:r>
          </a:p>
          <a:p>
            <a:endParaRPr lang="en-US" sz="3200" dirty="0">
              <a:latin typeface="Loca"/>
            </a:endParaRPr>
          </a:p>
          <a:p>
            <a:endParaRPr lang="en-US" sz="3200" b="0" i="0" dirty="0">
              <a:effectLst/>
              <a:latin typeface="Loca"/>
            </a:endParaRPr>
          </a:p>
          <a:p>
            <a:r>
              <a:rPr lang="en-US" sz="3600" b="1" dirty="0">
                <a:latin typeface="Lora" pitchFamily="2" charset="0"/>
              </a:rPr>
              <a:t>S</a:t>
            </a:r>
            <a:r>
              <a:rPr lang="en-US" sz="3600" b="1" i="0" dirty="0">
                <a:effectLst/>
                <a:latin typeface="Lora" pitchFamily="2" charset="0"/>
              </a:rPr>
              <a:t>emi-supervised model </a:t>
            </a:r>
            <a:r>
              <a:rPr lang="en-US" sz="3200" b="0" i="0" dirty="0">
                <a:effectLst/>
                <a:latin typeface="Lora" pitchFamily="2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0" i="0" dirty="0">
                <a:effectLst/>
                <a:latin typeface="Lora" pitchFamily="2" charset="0"/>
              </a:rPr>
              <a:t>It </a:t>
            </a:r>
            <a:r>
              <a:rPr lang="en-US" sz="3200" dirty="0">
                <a:latin typeface="Lora" pitchFamily="2" charset="0"/>
              </a:rPr>
              <a:t>is a </a:t>
            </a:r>
            <a:r>
              <a:rPr lang="en-US" sz="3200" b="0" i="0" dirty="0">
                <a:effectLst/>
                <a:latin typeface="Lora" pitchFamily="2" charset="0"/>
              </a:rPr>
              <a:t>strategy, which combines both labeled and unlabeled data to train a more accurate classification model.</a:t>
            </a:r>
          </a:p>
          <a:p>
            <a:r>
              <a:rPr lang="en-US" b="0" i="0" dirty="0">
                <a:effectLst/>
                <a:latin typeface="Loca"/>
              </a:rPr>
              <a:t> 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BEB95787-C371-4434-8717-7E6EBBE4D21A}"/>
              </a:ext>
            </a:extLst>
          </p:cNvPr>
          <p:cNvSpPr txBox="1"/>
          <p:nvPr/>
        </p:nvSpPr>
        <p:spPr>
          <a:xfrm>
            <a:off x="1219200" y="1028700"/>
            <a:ext cx="922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7200" b="1" dirty="0">
                <a:latin typeface="Dream Avenue" panose="020B0604020202020204" charset="0"/>
                <a:ea typeface="Times New Roman"/>
                <a:cs typeface="Times New Roman"/>
                <a:sym typeface="Times New Roman"/>
              </a:rPr>
              <a:t>Results</a:t>
            </a:r>
            <a:r>
              <a:rPr lang="en" sz="5400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lang="en-IN" sz="5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E32320-4CB2-4BFA-BA16-387839C5F806}"/>
              </a:ext>
            </a:extLst>
          </p:cNvPr>
          <p:cNvSpPr txBox="1"/>
          <p:nvPr/>
        </p:nvSpPr>
        <p:spPr>
          <a:xfrm>
            <a:off x="990600" y="3754504"/>
            <a:ext cx="86106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200" b="1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Quantitative Metrics : </a:t>
            </a:r>
          </a:p>
          <a:p>
            <a:endParaRPr lang="en" sz="3200" b="1" dirty="0">
              <a:latin typeface="Lora" pitchFamily="2" charset="0"/>
              <a:ea typeface="Times New Roman"/>
              <a:cs typeface="Times New Roman"/>
              <a:sym typeface="Times New Roman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Logistic Regression Log Loss: 0.027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XGBoost Log Loss : 0.054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Self-Supervised Model Accuracy: 97.51%, AUROC: 99.16%</a:t>
            </a:r>
          </a:p>
          <a:p>
            <a:endParaRPr lang="en-IN" dirty="0">
              <a:latin typeface="Lora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BACF8FD-92A3-4837-858F-E4F59BE75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662201"/>
            <a:ext cx="9364382" cy="64302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811971E-EE63-4F31-A862-4EDC7DB34C34}"/>
              </a:ext>
            </a:extLst>
          </p:cNvPr>
          <p:cNvSpPr txBox="1"/>
          <p:nvPr/>
        </p:nvSpPr>
        <p:spPr>
          <a:xfrm>
            <a:off x="10591800" y="8264309"/>
            <a:ext cx="662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 : T-SNE Output after predicting the labels</a:t>
            </a:r>
            <a:endParaRPr lang="en-IN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1B4F320-CAD7-4929-A7DB-C43B1BFBC67B}"/>
              </a:ext>
            </a:extLst>
          </p:cNvPr>
          <p:cNvSpPr txBox="1"/>
          <p:nvPr/>
        </p:nvSpPr>
        <p:spPr>
          <a:xfrm>
            <a:off x="1066800" y="800100"/>
            <a:ext cx="982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latin typeface="Dream Avenue" panose="020B0604020202020204" charset="0"/>
              </a:rPr>
              <a:t>Gradio</a:t>
            </a:r>
            <a:r>
              <a:rPr lang="en-US" sz="6000" b="1" dirty="0">
                <a:latin typeface="Dream Avenue" panose="020B0604020202020204" charset="0"/>
              </a:rPr>
              <a:t>  Implementation </a:t>
            </a:r>
            <a:endParaRPr lang="en-IN" sz="6000" b="1" dirty="0">
              <a:latin typeface="Dream Avenue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C1855A-72DA-4649-92B6-7D72304629C9}"/>
              </a:ext>
            </a:extLst>
          </p:cNvPr>
          <p:cNvSpPr txBox="1"/>
          <p:nvPr/>
        </p:nvSpPr>
        <p:spPr>
          <a:xfrm>
            <a:off x="1066800" y="2247900"/>
            <a:ext cx="13487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T</a:t>
            </a:r>
            <a:r>
              <a:rPr lang="en-US" sz="2800" b="0" i="0" dirty="0">
                <a:effectLst/>
                <a:latin typeface="Lora" pitchFamily="2" charset="0"/>
              </a:rPr>
              <a:t>o create an interactive user interface (UI) for your machine learning model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b="0" i="0" dirty="0">
              <a:effectLst/>
              <a:latin typeface="Lora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Lora" pitchFamily="2" charset="0"/>
              </a:rPr>
              <a:t>Displayes</a:t>
            </a:r>
            <a:r>
              <a:rPr lang="en-US" sz="2800" dirty="0">
                <a:latin typeface="Lora" pitchFamily="2" charset="0"/>
              </a:rPr>
              <a:t> the </a:t>
            </a:r>
            <a:r>
              <a:rPr lang="en-US" sz="2800" dirty="0" err="1">
                <a:latin typeface="Lora" pitchFamily="2" charset="0"/>
              </a:rPr>
              <a:t>tsne</a:t>
            </a:r>
            <a:r>
              <a:rPr lang="en-US" sz="2800" dirty="0">
                <a:latin typeface="Lora" pitchFamily="2" charset="0"/>
              </a:rPr>
              <a:t> and the predicted labels of the </a:t>
            </a:r>
            <a:r>
              <a:rPr lang="en-US" sz="2800" dirty="0" err="1">
                <a:latin typeface="Lora" pitchFamily="2" charset="0"/>
              </a:rPr>
              <a:t>inputed</a:t>
            </a:r>
            <a:r>
              <a:rPr lang="en-US" sz="2800" dirty="0">
                <a:latin typeface="Lora" pitchFamily="2" charset="0"/>
              </a:rPr>
              <a:t> rows</a:t>
            </a:r>
            <a:endParaRPr lang="en-IN" sz="2800" dirty="0">
              <a:latin typeface="Lora" pitchFamily="2" charset="0"/>
            </a:endParaRPr>
          </a:p>
        </p:txBody>
      </p:sp>
      <p:pic>
        <p:nvPicPr>
          <p:cNvPr id="15" name="Screen Recording 2024-11-28 193008">
            <a:hlinkClick r:id="" action="ppaction://media"/>
            <a:extLst>
              <a:ext uri="{FF2B5EF4-FFF2-40B4-BE49-F238E27FC236}">
                <a16:creationId xmlns:a16="http://schemas.microsoft.com/office/drawing/2014/main" id="{A518E7BC-1EBA-4ECA-8229-748DF588A1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0" y="3848100"/>
            <a:ext cx="11887200" cy="6018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3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4116982" y="3390900"/>
            <a:ext cx="9675217" cy="1134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632"/>
              </a:lnSpc>
              <a:spcBef>
                <a:spcPct val="0"/>
              </a:spcBef>
            </a:pPr>
            <a:r>
              <a:rPr lang="en-US" sz="8000" u="none" strike="noStrike" dirty="0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THANKYOU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363</Words>
  <Application>Microsoft Office PowerPoint</Application>
  <PresentationFormat>Custom</PresentationFormat>
  <Paragraphs>43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Loca</vt:lpstr>
      <vt:lpstr>Wingdings</vt:lpstr>
      <vt:lpstr>Lora</vt:lpstr>
      <vt:lpstr>TAN Pearl</vt:lpstr>
      <vt:lpstr>Calibri</vt:lpstr>
      <vt:lpstr>Lora Bold Italics</vt:lpstr>
      <vt:lpstr>Lora </vt:lpstr>
      <vt:lpstr>Arial</vt:lpstr>
      <vt:lpstr>Dream Avenue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and White Minimal Professional Portfolio Presentation</dc:title>
  <dc:creator>GLVVA</dc:creator>
  <cp:lastModifiedBy>rsakashkumar@gmail.com</cp:lastModifiedBy>
  <cp:revision>6</cp:revision>
  <dcterms:created xsi:type="dcterms:W3CDTF">2006-08-16T00:00:00Z</dcterms:created>
  <dcterms:modified xsi:type="dcterms:W3CDTF">2024-11-28T17:12:25Z</dcterms:modified>
  <dc:identifier>DAGXvqKx3rk</dc:identifier>
</cp:coreProperties>
</file>

<file path=docProps/thumbnail.jpeg>
</file>